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4" r:id="rId3"/>
    <p:sldId id="275" r:id="rId4"/>
    <p:sldId id="257" r:id="rId5"/>
    <p:sldId id="269" r:id="rId6"/>
    <p:sldId id="258" r:id="rId7"/>
    <p:sldId id="261" r:id="rId8"/>
    <p:sldId id="259" r:id="rId9"/>
    <p:sldId id="263" r:id="rId10"/>
    <p:sldId id="260" r:id="rId11"/>
    <p:sldId id="265" r:id="rId12"/>
    <p:sldId id="276" r:id="rId13"/>
    <p:sldId id="266" r:id="rId14"/>
    <p:sldId id="262" r:id="rId15"/>
    <p:sldId id="270" r:id="rId16"/>
    <p:sldId id="271" r:id="rId17"/>
    <p:sldId id="264" r:id="rId18"/>
    <p:sldId id="273" r:id="rId19"/>
    <p:sldId id="268" r:id="rId20"/>
    <p:sldId id="267" r:id="rId21"/>
    <p:sldId id="27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1" autoAdjust="0"/>
    <p:restoredTop sz="90452" autoAdjust="0"/>
  </p:normalViewPr>
  <p:slideViewPr>
    <p:cSldViewPr>
      <p:cViewPr varScale="1">
        <p:scale>
          <a:sx n="71" d="100"/>
          <a:sy n="71" d="100"/>
        </p:scale>
        <p:origin x="-35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258A4-DDC8-4ECC-B291-FF2F29C0E4A0}" type="datetimeFigureOut">
              <a:rPr lang="en-GB" smtClean="0"/>
              <a:pPr/>
              <a:t>19/02/2014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99463-F421-48C1-B457-1538B13D8BCD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99463-F421-48C1-B457-1538B13D8BCD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99463-F421-48C1-B457-1538B13D8BCD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99463-F421-48C1-B457-1538B13D8BCD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Hyenas 4500</a:t>
            </a:r>
          </a:p>
          <a:p>
            <a:r>
              <a:rPr lang="en-US" dirty="0" smtClean="0"/>
              <a:t>Saltwater crocs 16000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99463-F421-48C1-B457-1538B13D8BCD}" type="slidenum">
              <a:rPr lang="en-GB" smtClean="0"/>
              <a:pPr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15% fles</a:t>
            </a:r>
            <a:r>
              <a:rPr lang="en-US" baseline="0" dirty="0" smtClean="0"/>
              <a:t>h 500 m detection radius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99463-F421-48C1-B457-1538B13D8BCD}" type="slidenum">
              <a:rPr lang="en-GB" smtClean="0"/>
              <a:pPr/>
              <a:t>16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F569-D65E-4E4B-BF58-9AB65626EE69}" type="datetimeFigureOut">
              <a:rPr lang="en-GB" smtClean="0"/>
              <a:pPr/>
              <a:t>19/02/2014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94160-7F66-42C7-83CF-84C3695FA1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F569-D65E-4E4B-BF58-9AB65626EE69}" type="datetimeFigureOut">
              <a:rPr lang="en-GB" smtClean="0"/>
              <a:pPr/>
              <a:t>19/02/2014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94160-7F66-42C7-83CF-84C3695FA1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F569-D65E-4E4B-BF58-9AB65626EE69}" type="datetimeFigureOut">
              <a:rPr lang="en-GB" smtClean="0"/>
              <a:pPr/>
              <a:t>19/02/2014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94160-7F66-42C7-83CF-84C3695FA1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F569-D65E-4E4B-BF58-9AB65626EE69}" type="datetimeFigureOut">
              <a:rPr lang="en-GB" smtClean="0"/>
              <a:pPr/>
              <a:t>19/02/2014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94160-7F66-42C7-83CF-84C3695FA1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F569-D65E-4E4B-BF58-9AB65626EE69}" type="datetimeFigureOut">
              <a:rPr lang="en-GB" smtClean="0"/>
              <a:pPr/>
              <a:t>19/02/2014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94160-7F66-42C7-83CF-84C3695FA1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F569-D65E-4E4B-BF58-9AB65626EE69}" type="datetimeFigureOut">
              <a:rPr lang="en-GB" smtClean="0"/>
              <a:pPr/>
              <a:t>19/02/2014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94160-7F66-42C7-83CF-84C3695FA1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F569-D65E-4E4B-BF58-9AB65626EE69}" type="datetimeFigureOut">
              <a:rPr lang="en-GB" smtClean="0"/>
              <a:pPr/>
              <a:t>19/02/2014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94160-7F66-42C7-83CF-84C3695FA1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F569-D65E-4E4B-BF58-9AB65626EE69}" type="datetimeFigureOut">
              <a:rPr lang="en-GB" smtClean="0"/>
              <a:pPr/>
              <a:t>19/02/2014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94160-7F66-42C7-83CF-84C3695FA1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F569-D65E-4E4B-BF58-9AB65626EE69}" type="datetimeFigureOut">
              <a:rPr lang="en-GB" smtClean="0"/>
              <a:pPr/>
              <a:t>19/02/2014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94160-7F66-42C7-83CF-84C3695FA1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F569-D65E-4E4B-BF58-9AB65626EE69}" type="datetimeFigureOut">
              <a:rPr lang="en-GB" smtClean="0"/>
              <a:pPr/>
              <a:t>19/02/2014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94160-7F66-42C7-83CF-84C3695FA1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F569-D65E-4E4B-BF58-9AB65626EE69}" type="datetimeFigureOut">
              <a:rPr lang="en-GB" smtClean="0"/>
              <a:pPr/>
              <a:t>19/02/2014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94160-7F66-42C7-83CF-84C3695FA1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EF569-D65E-4E4B-BF58-9AB65626EE69}" type="datetimeFigureOut">
              <a:rPr lang="en-GB" smtClean="0"/>
              <a:pPr/>
              <a:t>19/02/2014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94160-7F66-42C7-83CF-84C3695FA14C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3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kanead\Desktop\PhD\Presentation\Trex%20Postgrad%20Symp\trexNetlogo.avi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Rex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2000" y="0"/>
            <a:ext cx="10261600" cy="6076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533400"/>
            <a:ext cx="7772400" cy="1470025"/>
          </a:xfrm>
        </p:spPr>
        <p:txBody>
          <a:bodyPr>
            <a:noAutofit/>
          </a:bodyPr>
          <a:lstStyle/>
          <a:p>
            <a:r>
              <a:rPr lang="en-GB" sz="4800" dirty="0" smtClean="0">
                <a:solidFill>
                  <a:schemeClr val="bg1"/>
                </a:solidFill>
                <a:latin typeface="Arabic Typesetting" pitchFamily="66" charset="-78"/>
                <a:cs typeface="Arabic Typesetting" pitchFamily="66" charset="-78"/>
              </a:rPr>
              <a:t>Ontogenetic dietary partitioning in </a:t>
            </a:r>
            <a:r>
              <a:rPr lang="en-GB" sz="4800" i="1" dirty="0" smtClean="0">
                <a:solidFill>
                  <a:schemeClr val="bg1"/>
                </a:solidFill>
                <a:latin typeface="Arabic Typesetting" pitchFamily="66" charset="-78"/>
                <a:cs typeface="Arabic Typesetting" pitchFamily="66" charset="-78"/>
              </a:rPr>
              <a:t>Tyrannosaurus </a:t>
            </a:r>
            <a:r>
              <a:rPr lang="en-GB" sz="4800" i="1" dirty="0" err="1" smtClean="0">
                <a:solidFill>
                  <a:schemeClr val="bg1"/>
                </a:solidFill>
                <a:latin typeface="Arabic Typesetting" pitchFamily="66" charset="-78"/>
                <a:cs typeface="Arabic Typesetting" pitchFamily="66" charset="-78"/>
              </a:rPr>
              <a:t>rex</a:t>
            </a:r>
            <a:r>
              <a:rPr lang="en-GB" sz="4800" i="1" dirty="0" smtClean="0">
                <a:solidFill>
                  <a:schemeClr val="bg1"/>
                </a:solidFill>
                <a:latin typeface="Arabic Typesetting" pitchFamily="66" charset="-78"/>
                <a:cs typeface="Arabic Typesetting" pitchFamily="66" charset="-78"/>
              </a:rPr>
              <a:t>- </a:t>
            </a:r>
            <a:r>
              <a:rPr lang="en-GB" sz="4800" dirty="0" smtClean="0">
                <a:solidFill>
                  <a:schemeClr val="bg1"/>
                </a:solidFill>
                <a:latin typeface="Arabic Typesetting" pitchFamily="66" charset="-78"/>
                <a:cs typeface="Arabic Typesetting" pitchFamily="66" charset="-78"/>
              </a:rPr>
              <a:t>Adam Kane</a:t>
            </a:r>
            <a:br>
              <a:rPr lang="en-GB" sz="4800" dirty="0" smtClean="0">
                <a:solidFill>
                  <a:schemeClr val="bg1"/>
                </a:solidFill>
                <a:latin typeface="Arabic Typesetting" pitchFamily="66" charset="-78"/>
                <a:cs typeface="Arabic Typesetting" pitchFamily="66" charset="-78"/>
              </a:rPr>
            </a:br>
            <a:endParaRPr lang="en-GB" sz="4800" dirty="0">
              <a:solidFill>
                <a:schemeClr val="bg1"/>
              </a:solidFill>
              <a:latin typeface="Arabic Typesetting" pitchFamily="66" charset="-78"/>
              <a:cs typeface="Arabic Typesetting" pitchFamily="66" charset="-78"/>
            </a:endParaRPr>
          </a:p>
        </p:txBody>
      </p:sp>
      <p:pic>
        <p:nvPicPr>
          <p:cNvPr id="9" name="Picture 8" descr="TCD-logo-wide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594096"/>
            <a:ext cx="9144000" cy="1263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rex Skul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205420"/>
            <a:ext cx="9144000" cy="301411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33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Arabic Typesetting" pitchFamily="66" charset="-78"/>
                <a:cs typeface="Arabic Typesetting" pitchFamily="66" charset="-78"/>
              </a:rPr>
              <a:t>Skull Comparison</a:t>
            </a:r>
            <a:endParaRPr lang="en-GB" sz="4800" dirty="0">
              <a:latin typeface="Arabic Typesetting" pitchFamily="66" charset="-78"/>
              <a:cs typeface="Arabic Typesetting" pitchFamily="66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91000" y="48006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Arabic Typesetting" pitchFamily="66" charset="-78"/>
                <a:cs typeface="Arabic Typesetting" pitchFamily="66" charset="-78"/>
              </a:rPr>
              <a:t>Tyrannosaurus </a:t>
            </a:r>
            <a:endParaRPr lang="en-GB" sz="2800" i="1" dirty="0">
              <a:latin typeface="Arabic Typesetting" pitchFamily="66" charset="-78"/>
              <a:cs typeface="Arabic Typesetting" pitchFamily="66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77000" y="4800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 smtClean="0">
                <a:latin typeface="Arabic Typesetting" pitchFamily="66" charset="-78"/>
                <a:cs typeface="Arabic Typesetting" pitchFamily="66" charset="-78"/>
              </a:rPr>
              <a:t>Carcharodontosaurus</a:t>
            </a:r>
            <a:r>
              <a:rPr lang="en-GB" sz="2800" dirty="0" smtClean="0"/>
              <a:t> </a:t>
            </a:r>
            <a:endParaRPr lang="en-GB" sz="2800" i="1" dirty="0">
              <a:latin typeface="Arabic Typesetting" pitchFamily="66" charset="-78"/>
              <a:cs typeface="Arabic Typesetting" pitchFamily="66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2600" y="4800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 smtClean="0">
                <a:latin typeface="Arabic Typesetting" pitchFamily="66" charset="-78"/>
                <a:cs typeface="Arabic Typesetting" pitchFamily="66" charset="-78"/>
              </a:rPr>
              <a:t>Giganotosaurus</a:t>
            </a:r>
            <a:endParaRPr lang="en-GB" sz="2800" dirty="0">
              <a:latin typeface="Arabic Typesetting" pitchFamily="66" charset="-78"/>
              <a:cs typeface="Arabic Typesetting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990600"/>
            <a:ext cx="3352800" cy="1143000"/>
          </a:xfrm>
        </p:spPr>
        <p:txBody>
          <a:bodyPr/>
          <a:lstStyle/>
          <a:p>
            <a:r>
              <a:rPr lang="en-US" sz="4800" dirty="0" smtClean="0">
                <a:latin typeface="Arabic Typesetting" pitchFamily="66" charset="-78"/>
                <a:cs typeface="Arabic Typesetting" pitchFamily="66" charset="-78"/>
              </a:rPr>
              <a:t>Prey</a:t>
            </a:r>
            <a:endParaRPr lang="en-GB" dirty="0">
              <a:latin typeface="Arabic Typesetting" pitchFamily="66" charset="-78"/>
              <a:cs typeface="Arabic Typesetting" pitchFamily="66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91400" y="64886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abic Typesetting" pitchFamily="66" charset="-78"/>
                <a:cs typeface="Arabic Typesetting" pitchFamily="66" charset="-78"/>
              </a:rPr>
              <a:t>Crash </a:t>
            </a:r>
            <a:r>
              <a:rPr lang="en-US" dirty="0" err="1" smtClean="0">
                <a:latin typeface="Arabic Typesetting" pitchFamily="66" charset="-78"/>
                <a:cs typeface="Arabic Typesetting" pitchFamily="66" charset="-78"/>
              </a:rPr>
              <a:t>McCreery</a:t>
            </a:r>
            <a:endParaRPr lang="en-GB" dirty="0">
              <a:latin typeface="Arabic Typesetting" pitchFamily="66" charset="-78"/>
              <a:cs typeface="Arabic Typesetting" pitchFamily="66" charset="-78"/>
            </a:endParaRPr>
          </a:p>
        </p:txBody>
      </p:sp>
      <p:pic>
        <p:nvPicPr>
          <p:cNvPr id="6" name="Picture 5" descr="gallimimus sm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3200400"/>
            <a:ext cx="1676400" cy="1082247"/>
          </a:xfrm>
          <a:prstGeom prst="rect">
            <a:avLst/>
          </a:prstGeom>
        </p:spPr>
      </p:pic>
      <p:pic>
        <p:nvPicPr>
          <p:cNvPr id="4" name="Content Placeholder 3" descr="Triceratops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5638800" y="2438400"/>
            <a:ext cx="4230199" cy="1987312"/>
          </a:xfrm>
        </p:spPr>
      </p:pic>
      <p:pic>
        <p:nvPicPr>
          <p:cNvPr id="7" name="Picture 6" descr="parasaurolophus small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9000" y="2743200"/>
            <a:ext cx="2448594" cy="1577702"/>
          </a:xfrm>
          <a:prstGeom prst="rect">
            <a:avLst/>
          </a:prstGeom>
        </p:spPr>
      </p:pic>
      <p:pic>
        <p:nvPicPr>
          <p:cNvPr id="16" name="Picture 15" descr="Human_ Anatomy_silhoutt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3276600"/>
            <a:ext cx="533400" cy="1025769"/>
          </a:xfrm>
          <a:prstGeom prst="rect">
            <a:avLst/>
          </a:prstGeom>
        </p:spPr>
      </p:pic>
      <p:pic>
        <p:nvPicPr>
          <p:cNvPr id="8" name="Picture 7" descr="pachycephalosaurus (1)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000" y="3276600"/>
            <a:ext cx="1515097" cy="985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Arabic Typesetting" pitchFamily="66" charset="-78"/>
                <a:cs typeface="Arabic Typesetting" pitchFamily="66" charset="-78"/>
              </a:rPr>
              <a:t>Monstrous Prey</a:t>
            </a:r>
            <a:endParaRPr lang="en-GB" sz="4800" dirty="0">
              <a:latin typeface="Arabic Typesetting" pitchFamily="66" charset="-78"/>
              <a:cs typeface="Arabic Typesetting" pitchFamily="66" charset="-78"/>
            </a:endParaRPr>
          </a:p>
        </p:txBody>
      </p:sp>
      <p:pic>
        <p:nvPicPr>
          <p:cNvPr id="4" name="Content Placeholder 3" descr="alamosauru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63336" y="1828800"/>
            <a:ext cx="5580664" cy="2697321"/>
          </a:xfrm>
          <a:prstGeom prst="rect">
            <a:avLst/>
          </a:prstGeom>
        </p:spPr>
      </p:pic>
      <p:pic>
        <p:nvPicPr>
          <p:cNvPr id="5" name="Picture 4" descr="parasaurolophus sm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9800" y="3886200"/>
            <a:ext cx="975617" cy="628619"/>
          </a:xfrm>
          <a:prstGeom prst="rect">
            <a:avLst/>
          </a:prstGeom>
        </p:spPr>
      </p:pic>
      <p:pic>
        <p:nvPicPr>
          <p:cNvPr id="6" name="Picture 5" descr="pachycephalosaurus (1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00" y="4038600"/>
            <a:ext cx="623065" cy="405479"/>
          </a:xfrm>
          <a:prstGeom prst="rect">
            <a:avLst/>
          </a:prstGeom>
        </p:spPr>
      </p:pic>
      <p:pic>
        <p:nvPicPr>
          <p:cNvPr id="7" name="Content Placeholder 3" descr="Triceratop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04601" y="3581400"/>
            <a:ext cx="1959405" cy="920512"/>
          </a:xfrm>
          <a:prstGeom prst="rect">
            <a:avLst/>
          </a:prstGeom>
        </p:spPr>
      </p:pic>
      <p:pic>
        <p:nvPicPr>
          <p:cNvPr id="8" name="Picture 7" descr="gallimimus small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7800" y="4038600"/>
            <a:ext cx="689399" cy="445061"/>
          </a:xfrm>
          <a:prstGeom prst="rect">
            <a:avLst/>
          </a:prstGeom>
        </p:spPr>
      </p:pic>
      <p:pic>
        <p:nvPicPr>
          <p:cNvPr id="10" name="Picture 9" descr="Human_ Anatomy_silhoutt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000" y="4038600"/>
            <a:ext cx="216408" cy="4161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lammergeier-130504-1203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-6637"/>
            <a:ext cx="8153400" cy="686463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990600"/>
            <a:ext cx="2590800" cy="1143000"/>
          </a:xfrm>
        </p:spPr>
        <p:txBody>
          <a:bodyPr/>
          <a:lstStyle/>
          <a:p>
            <a:r>
              <a:rPr lang="en-US" sz="4800" dirty="0" smtClean="0">
                <a:latin typeface="Arabic Typesetting" pitchFamily="66" charset="-78"/>
                <a:cs typeface="Arabic Typesetting" pitchFamily="66" charset="-78"/>
              </a:rPr>
              <a:t>Bone Eaters</a:t>
            </a:r>
            <a:endParaRPr lang="en-GB" dirty="0">
              <a:latin typeface="Arabic Typesetting" pitchFamily="66" charset="-78"/>
              <a:cs typeface="Arabic Typesetting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Arabic Typesetting" pitchFamily="66" charset="-78"/>
                <a:cs typeface="Arabic Typesetting" pitchFamily="66" charset="-78"/>
              </a:rPr>
              <a:t>Juicy Bones</a:t>
            </a:r>
            <a:endParaRPr lang="en-GB" sz="4800" dirty="0">
              <a:latin typeface="Arabic Typesetting" pitchFamily="66" charset="-78"/>
              <a:cs typeface="Arabic Typesetting" pitchFamily="66" charset="-78"/>
            </a:endParaRPr>
          </a:p>
        </p:txBody>
      </p:sp>
      <p:pic>
        <p:nvPicPr>
          <p:cNvPr id="4" name="Content Placeholder 3" descr="Alamosaurus Trex Size Comparison Skeletons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13799" y="2057400"/>
            <a:ext cx="9106401" cy="3276600"/>
          </a:xfrm>
        </p:spPr>
      </p:pic>
      <p:sp>
        <p:nvSpPr>
          <p:cNvPr id="5" name="TextBox 4"/>
          <p:cNvSpPr txBox="1"/>
          <p:nvPr/>
        </p:nvSpPr>
        <p:spPr>
          <a:xfrm>
            <a:off x="2286000" y="1143000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latin typeface="Arabic Typesetting" pitchFamily="66" charset="-78"/>
                <a:cs typeface="Arabic Typesetting" pitchFamily="66" charset="-78"/>
              </a:rPr>
              <a:t>Bone (kg) = 0.065 * Mass(kg)</a:t>
            </a:r>
            <a:r>
              <a:rPr lang="en-GB" sz="3200" baseline="30000" dirty="0" smtClean="0">
                <a:latin typeface="Arabic Typesetting" pitchFamily="66" charset="-78"/>
                <a:cs typeface="Arabic Typesetting" pitchFamily="66" charset="-78"/>
              </a:rPr>
              <a:t>1.071</a:t>
            </a:r>
            <a:endParaRPr lang="en-GB" sz="3200" dirty="0">
              <a:latin typeface="Arabic Typesetting" pitchFamily="66" charset="-78"/>
              <a:cs typeface="Arabic Typesetting" pitchFamily="66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0200" y="1600200"/>
            <a:ext cx="6629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latin typeface="Arabic Typesetting" pitchFamily="66" charset="-78"/>
                <a:cs typeface="Arabic Typesetting" pitchFamily="66" charset="-78"/>
              </a:rPr>
              <a:t>25,000kg </a:t>
            </a:r>
            <a:r>
              <a:rPr lang="en-GB" sz="3200" i="1" dirty="0" err="1" smtClean="0">
                <a:latin typeface="Arabic Typesetting" pitchFamily="66" charset="-78"/>
                <a:cs typeface="Arabic Typesetting" pitchFamily="66" charset="-78"/>
              </a:rPr>
              <a:t>Alamosaurus</a:t>
            </a:r>
            <a:r>
              <a:rPr lang="en-GB" sz="3200" dirty="0" smtClean="0">
                <a:latin typeface="Arabic Typesetting" pitchFamily="66" charset="-78"/>
                <a:cs typeface="Arabic Typesetting" pitchFamily="66" charset="-78"/>
              </a:rPr>
              <a:t> will have a 3,335kg skeleton 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6553200" cy="715962"/>
          </a:xfrm>
        </p:spPr>
        <p:txBody>
          <a:bodyPr>
            <a:normAutofit fontScale="90000"/>
          </a:bodyPr>
          <a:lstStyle/>
          <a:p>
            <a:r>
              <a:rPr lang="en-US" sz="4800" dirty="0" smtClean="0">
                <a:latin typeface="Arabic Typesetting" pitchFamily="66" charset="-78"/>
                <a:cs typeface="Arabic Typesetting" pitchFamily="66" charset="-78"/>
              </a:rPr>
              <a:t>Numerical Model </a:t>
            </a:r>
            <a:endParaRPr lang="en-GB" sz="4800" dirty="0">
              <a:latin typeface="Arabic Typesetting" pitchFamily="66" charset="-78"/>
              <a:cs typeface="Arabic Typesetting" pitchFamily="66" charset="-78"/>
            </a:endParaRPr>
          </a:p>
        </p:txBody>
      </p:sp>
      <p:pic>
        <p:nvPicPr>
          <p:cNvPr id="6" name="Content Placeholder 5" descr="trexmas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90800" y="914400"/>
            <a:ext cx="3810000" cy="559213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KevRexplot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33400" y="304799"/>
            <a:ext cx="8153400" cy="6467743"/>
          </a:xfrm>
        </p:spPr>
      </p:pic>
      <p:pic>
        <p:nvPicPr>
          <p:cNvPr id="3" name="Picture 2" descr="TrexVecto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000" y="2514600"/>
            <a:ext cx="1143004" cy="1143004"/>
          </a:xfrm>
          <a:prstGeom prst="rect">
            <a:avLst/>
          </a:prstGeom>
        </p:spPr>
      </p:pic>
      <p:pic>
        <p:nvPicPr>
          <p:cNvPr id="5" name="Picture 4" descr="velociraptor-silhouette-hi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8800" y="5181600"/>
            <a:ext cx="484984" cy="25057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10800000">
            <a:off x="6858000" y="3505200"/>
            <a:ext cx="1143000" cy="1143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391400" y="3505200"/>
            <a:ext cx="0" cy="5334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086600" y="40386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500m</a:t>
            </a:r>
            <a:endParaRPr lang="en-GB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avengingModelNetLogo03Oct interfac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57200"/>
            <a:ext cx="8823372" cy="4953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6400800" y="1981200"/>
            <a:ext cx="2514600" cy="1981200"/>
          </a:xfrm>
        </p:spPr>
        <p:txBody>
          <a:bodyPr>
            <a:normAutofit fontScale="90000"/>
          </a:bodyPr>
          <a:lstStyle/>
          <a:p>
            <a:r>
              <a:rPr lang="en-US" sz="4800" dirty="0" err="1" smtClean="0">
                <a:latin typeface="Arabic Typesetting" pitchFamily="66" charset="-78"/>
                <a:cs typeface="Arabic Typesetting" pitchFamily="66" charset="-78"/>
              </a:rPr>
              <a:t>NetLogo</a:t>
            </a:r>
            <a:r>
              <a:rPr lang="en-US" sz="4800" dirty="0" smtClean="0">
                <a:latin typeface="Arabic Typesetting" pitchFamily="66" charset="-78"/>
                <a:cs typeface="Arabic Typesetting" pitchFamily="66" charset="-78"/>
              </a:rPr>
              <a:t>  Agent-based model</a:t>
            </a:r>
            <a:endParaRPr lang="en-GB" sz="4800" dirty="0">
              <a:latin typeface="Arabic Typesetting" pitchFamily="66" charset="-78"/>
              <a:cs typeface="Arabic Typesetting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exNetlogo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EnergyBalance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0" y="152400"/>
            <a:ext cx="6324600" cy="631518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Arabic Typesetting" pitchFamily="66" charset="-78"/>
                <a:cs typeface="Arabic Typesetting" pitchFamily="66" charset="-78"/>
              </a:rPr>
              <a:t>Scavenger</a:t>
            </a:r>
            <a:endParaRPr lang="en-GB" sz="4800" dirty="0">
              <a:latin typeface="Arabic Typesetting" pitchFamily="66" charset="-78"/>
              <a:cs typeface="Arabic Typesetting" pitchFamily="66" charset="-78"/>
            </a:endParaRPr>
          </a:p>
        </p:txBody>
      </p:sp>
      <p:pic>
        <p:nvPicPr>
          <p:cNvPr id="4" name="Content Placeholder 3" descr="scavenge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219200"/>
            <a:ext cx="7827114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Arabic Typesetting" pitchFamily="66" charset="-78"/>
                <a:cs typeface="Arabic Typesetting" pitchFamily="66" charset="-78"/>
              </a:rPr>
              <a:t>Kevin Healy, Graeme </a:t>
            </a:r>
            <a:r>
              <a:rPr lang="en-US" dirty="0" err="1" smtClean="0">
                <a:latin typeface="Arabic Typesetting" pitchFamily="66" charset="-78"/>
                <a:cs typeface="Arabic Typesetting" pitchFamily="66" charset="-78"/>
              </a:rPr>
              <a:t>Ruxton</a:t>
            </a:r>
            <a:r>
              <a:rPr lang="en-US" dirty="0" smtClean="0">
                <a:latin typeface="Arabic Typesetting" pitchFamily="66" charset="-78"/>
                <a:cs typeface="Arabic Typesetting" pitchFamily="66" charset="-78"/>
              </a:rPr>
              <a:t> &amp; Andrew Jackson</a:t>
            </a:r>
            <a:endParaRPr lang="en-GB" dirty="0">
              <a:latin typeface="Arabic Typesetting" pitchFamily="66" charset="-78"/>
              <a:cs typeface="Arabic Typesetting" pitchFamily="66" charset="-78"/>
            </a:endParaRPr>
          </a:p>
        </p:txBody>
      </p:sp>
      <p:pic>
        <p:nvPicPr>
          <p:cNvPr id="8" name="Content Placeholder 7" descr="jurassic-park-fina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714500"/>
            <a:ext cx="9144000" cy="5143500"/>
          </a:xfrm>
        </p:spPr>
      </p:pic>
      <p:pic>
        <p:nvPicPr>
          <p:cNvPr id="5" name="Picture 4" descr="AndrewJacks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4200" y="685800"/>
            <a:ext cx="674467" cy="847725"/>
          </a:xfrm>
          <a:prstGeom prst="rect">
            <a:avLst/>
          </a:prstGeom>
        </p:spPr>
      </p:pic>
      <p:pic>
        <p:nvPicPr>
          <p:cNvPr id="6" name="Picture 5" descr="KevinHeal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7800" y="685800"/>
            <a:ext cx="600710" cy="838200"/>
          </a:xfrm>
          <a:prstGeom prst="rect">
            <a:avLst/>
          </a:prstGeom>
        </p:spPr>
      </p:pic>
      <p:pic>
        <p:nvPicPr>
          <p:cNvPr id="7" name="Picture 6" descr="Ruxto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4800" y="609600"/>
            <a:ext cx="7620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ypothetical-philosoraptor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0"/>
            <a:ext cx="6858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Arabic Typesetting" pitchFamily="66" charset="-78"/>
                <a:cs typeface="Arabic Typesetting" pitchFamily="66" charset="-78"/>
              </a:rPr>
              <a:t>Predator</a:t>
            </a:r>
            <a:endParaRPr lang="en-GB" dirty="0">
              <a:latin typeface="Arabic Typesetting" pitchFamily="66" charset="-78"/>
              <a:cs typeface="Arabic Typesetting" pitchFamily="66" charset="-78"/>
            </a:endParaRPr>
          </a:p>
        </p:txBody>
      </p:sp>
      <p:pic>
        <p:nvPicPr>
          <p:cNvPr id="4" name="Content Placeholder 3" descr="TrexAttack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1219200"/>
            <a:ext cx="8632549" cy="432412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ex runn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990600"/>
            <a:ext cx="8761175" cy="4389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i="1" dirty="0" smtClean="0">
                <a:latin typeface="Arabic Typesetting" pitchFamily="66" charset="-78"/>
                <a:cs typeface="Arabic Typesetting" pitchFamily="66" charset="-78"/>
              </a:rPr>
              <a:t>Tyrannosaurus </a:t>
            </a:r>
            <a:r>
              <a:rPr lang="en-US" sz="4800" i="1" dirty="0" err="1" smtClean="0">
                <a:latin typeface="Arabic Typesetting" pitchFamily="66" charset="-78"/>
                <a:cs typeface="Arabic Typesetting" pitchFamily="66" charset="-78"/>
              </a:rPr>
              <a:t>rex</a:t>
            </a:r>
            <a:endParaRPr lang="en-GB" sz="4800" i="1" dirty="0">
              <a:latin typeface="Arabic Typesetting" pitchFamily="66" charset="-78"/>
              <a:cs typeface="Arabic Typesetting" pitchFamily="66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91400" y="64886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abic Typesetting" pitchFamily="66" charset="-78"/>
                <a:cs typeface="Arabic Typesetting" pitchFamily="66" charset="-78"/>
              </a:rPr>
              <a:t>Crash </a:t>
            </a:r>
            <a:r>
              <a:rPr lang="en-US" dirty="0" err="1" smtClean="0">
                <a:latin typeface="Arabic Typesetting" pitchFamily="66" charset="-78"/>
                <a:cs typeface="Arabic Typesetting" pitchFamily="66" charset="-78"/>
              </a:rPr>
              <a:t>McCreery</a:t>
            </a:r>
            <a:endParaRPr lang="en-GB" dirty="0">
              <a:latin typeface="Arabic Typesetting" pitchFamily="66" charset="-78"/>
              <a:cs typeface="Arabic Typesetting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Arabic Typesetting" pitchFamily="66" charset="-78"/>
                <a:cs typeface="Arabic Typesetting" pitchFamily="66" charset="-78"/>
              </a:rPr>
              <a:t>Pure Scavengers </a:t>
            </a:r>
            <a:r>
              <a:rPr lang="en-US" sz="4800" dirty="0" smtClean="0">
                <a:latin typeface="Arabic Typesetting" pitchFamily="66" charset="-78"/>
                <a:cs typeface="Arabic Typesetting" pitchFamily="66" charset="-78"/>
              </a:rPr>
              <a:t>are Rare</a:t>
            </a:r>
            <a:endParaRPr lang="en-GB" sz="4800" dirty="0">
              <a:latin typeface="Arabic Typesetting" pitchFamily="66" charset="-78"/>
              <a:cs typeface="Arabic Typesetting" pitchFamily="66" charset="-78"/>
            </a:endParaRPr>
          </a:p>
        </p:txBody>
      </p:sp>
      <p:pic>
        <p:nvPicPr>
          <p:cNvPr id="5" name="Picture 4" descr="vulturecrouc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1143000"/>
            <a:ext cx="6705905" cy="45497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yenas-hyenas-from-lion-king-30719271-1920-1046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87418" y="914400"/>
            <a:ext cx="9231418" cy="5029200"/>
          </a:xfrm>
        </p:spPr>
      </p:pic>
      <p:sp>
        <p:nvSpPr>
          <p:cNvPr id="5" name="TextBox 4"/>
          <p:cNvSpPr txBox="1"/>
          <p:nvPr/>
        </p:nvSpPr>
        <p:spPr>
          <a:xfrm>
            <a:off x="3200400" y="1066800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rabic Typesetting" pitchFamily="66" charset="-78"/>
                <a:cs typeface="Arabic Typesetting" pitchFamily="66" charset="-78"/>
              </a:rPr>
              <a:t>So was </a:t>
            </a:r>
            <a:r>
              <a:rPr lang="en-US" sz="4800" dirty="0" smtClean="0">
                <a:solidFill>
                  <a:schemeClr val="bg1"/>
                </a:solidFill>
                <a:latin typeface="Arabic Typesetting" pitchFamily="66" charset="-78"/>
                <a:cs typeface="Arabic Typesetting" pitchFamily="66" charset="-78"/>
              </a:rPr>
              <a:t>it both?</a:t>
            </a:r>
            <a:endParaRPr lang="en-GB" sz="4800" dirty="0">
              <a:solidFill>
                <a:schemeClr val="bg1"/>
              </a:solidFill>
              <a:latin typeface="Arabic Typesetting" pitchFamily="66" charset="-78"/>
              <a:cs typeface="Arabic Typesetting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Arabic Typesetting" pitchFamily="66" charset="-78"/>
                <a:cs typeface="Arabic Typesetting" pitchFamily="66" charset="-78"/>
              </a:rPr>
              <a:t>Ontogeny</a:t>
            </a:r>
            <a:endParaRPr lang="en-GB" sz="4800" dirty="0">
              <a:latin typeface="Arabic Typesetting" pitchFamily="66" charset="-78"/>
              <a:cs typeface="Arabic Typesetting" pitchFamily="66" charset="-78"/>
            </a:endParaRPr>
          </a:p>
        </p:txBody>
      </p:sp>
      <p:pic>
        <p:nvPicPr>
          <p:cNvPr id="4" name="Content Placeholder 3" descr="Trex Raptorex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09800" y="1219200"/>
            <a:ext cx="5334000" cy="5013960"/>
          </a:xfrm>
        </p:spPr>
      </p:pic>
      <p:sp>
        <p:nvSpPr>
          <p:cNvPr id="5" name="TextBox 4"/>
          <p:cNvSpPr txBox="1"/>
          <p:nvPr/>
        </p:nvSpPr>
        <p:spPr>
          <a:xfrm>
            <a:off x="7391400" y="64886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abic Typesetting" pitchFamily="66" charset="-78"/>
                <a:cs typeface="Arabic Typesetting" pitchFamily="66" charset="-78"/>
              </a:rPr>
              <a:t>Todd Marshall</a:t>
            </a:r>
            <a:endParaRPr lang="en-GB" dirty="0">
              <a:latin typeface="Arabic Typesetting" pitchFamily="66" charset="-78"/>
              <a:cs typeface="Arabic Typesetting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rex Growth Curv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0"/>
            <a:ext cx="7793182" cy="5715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143000"/>
            <a:ext cx="3429000" cy="1143000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Arabic Typesetting" pitchFamily="66" charset="-78"/>
                <a:cs typeface="Arabic Typesetting" pitchFamily="66" charset="-78"/>
              </a:rPr>
              <a:t>Tyrannosaur </a:t>
            </a:r>
            <a:br>
              <a:rPr lang="en-US" sz="4800" dirty="0" smtClean="0">
                <a:latin typeface="Arabic Typesetting" pitchFamily="66" charset="-78"/>
                <a:cs typeface="Arabic Typesetting" pitchFamily="66" charset="-78"/>
              </a:rPr>
            </a:br>
            <a:r>
              <a:rPr lang="en-US" sz="4800" dirty="0" smtClean="0">
                <a:latin typeface="Arabic Typesetting" pitchFamily="66" charset="-78"/>
                <a:cs typeface="Arabic Typesetting" pitchFamily="66" charset="-78"/>
              </a:rPr>
              <a:t>growth curve</a:t>
            </a:r>
            <a:endParaRPr lang="en-GB" sz="4800" dirty="0">
              <a:latin typeface="Arabic Typesetting" pitchFamily="66" charset="-78"/>
              <a:cs typeface="Arabic Typesetting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Arabic Typesetting" pitchFamily="66" charset="-78"/>
                <a:cs typeface="Arabic Typesetting" pitchFamily="66" charset="-78"/>
              </a:rPr>
              <a:t>Competitors</a:t>
            </a:r>
            <a:endParaRPr lang="en-GB" sz="4800" dirty="0">
              <a:latin typeface="Arabic Typesetting" pitchFamily="66" charset="-78"/>
              <a:cs typeface="Arabic Typesetting" pitchFamily="66" charset="-78"/>
            </a:endParaRPr>
          </a:p>
        </p:txBody>
      </p:sp>
      <p:pic>
        <p:nvPicPr>
          <p:cNvPr id="4" name="Content Placeholder 3" descr="Raptor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295400"/>
            <a:ext cx="8623128" cy="4190841"/>
          </a:xfrm>
        </p:spPr>
      </p:pic>
      <p:sp>
        <p:nvSpPr>
          <p:cNvPr id="5" name="TextBox 4"/>
          <p:cNvSpPr txBox="1"/>
          <p:nvPr/>
        </p:nvSpPr>
        <p:spPr>
          <a:xfrm>
            <a:off x="7391400" y="64886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abic Typesetting" pitchFamily="66" charset="-78"/>
                <a:cs typeface="Arabic Typesetting" pitchFamily="66" charset="-78"/>
              </a:rPr>
              <a:t>Crash </a:t>
            </a:r>
            <a:r>
              <a:rPr lang="en-US" dirty="0" err="1" smtClean="0">
                <a:latin typeface="Arabic Typesetting" pitchFamily="66" charset="-78"/>
                <a:cs typeface="Arabic Typesetting" pitchFamily="66" charset="-78"/>
              </a:rPr>
              <a:t>McCreery</a:t>
            </a:r>
            <a:endParaRPr lang="en-GB" dirty="0">
              <a:latin typeface="Arabic Typesetting" pitchFamily="66" charset="-78"/>
              <a:cs typeface="Arabic Typesetting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93</Words>
  <Application>Microsoft Office PowerPoint</Application>
  <PresentationFormat>On-screen Show (4:3)</PresentationFormat>
  <Paragraphs>37</Paragraphs>
  <Slides>21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Ontogenetic dietary partitioning in Tyrannosaurus rex- Adam Kane </vt:lpstr>
      <vt:lpstr>Scavenger</vt:lpstr>
      <vt:lpstr>Predator</vt:lpstr>
      <vt:lpstr>Tyrannosaurus rex</vt:lpstr>
      <vt:lpstr>Pure Scavengers are Rare</vt:lpstr>
      <vt:lpstr>Slide 6</vt:lpstr>
      <vt:lpstr>Ontogeny</vt:lpstr>
      <vt:lpstr>Tyrannosaur  growth curve</vt:lpstr>
      <vt:lpstr>Competitors</vt:lpstr>
      <vt:lpstr>Skull Comparison</vt:lpstr>
      <vt:lpstr>Prey</vt:lpstr>
      <vt:lpstr>Monstrous Prey</vt:lpstr>
      <vt:lpstr>Bone Eaters</vt:lpstr>
      <vt:lpstr>Juicy Bones</vt:lpstr>
      <vt:lpstr>Numerical Model </vt:lpstr>
      <vt:lpstr>Slide 16</vt:lpstr>
      <vt:lpstr>NetLogo  Agent-based model</vt:lpstr>
      <vt:lpstr>Slide 18</vt:lpstr>
      <vt:lpstr>Slide 19</vt:lpstr>
      <vt:lpstr>Kevin Healy, Graeme Ruxton &amp; Andrew Jackson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Ontogenetic dietary partitioning in Tyrannosaurus rex</dc:title>
  <dc:creator>kanead</dc:creator>
  <cp:lastModifiedBy>kanead</cp:lastModifiedBy>
  <cp:revision>108</cp:revision>
  <dcterms:created xsi:type="dcterms:W3CDTF">2014-01-27T12:10:34Z</dcterms:created>
  <dcterms:modified xsi:type="dcterms:W3CDTF">2014-02-19T18:26:57Z</dcterms:modified>
</cp:coreProperties>
</file>